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348" r:id="rId2"/>
    <p:sldId id="365" r:id="rId3"/>
    <p:sldId id="338" r:id="rId4"/>
    <p:sldId id="350" r:id="rId5"/>
    <p:sldId id="366" r:id="rId6"/>
    <p:sldId id="367" r:id="rId7"/>
  </p:sldIdLst>
  <p:sldSz cx="12192000" cy="6858000"/>
  <p:notesSz cx="6858000" cy="91440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Roboto Light" panose="02000000000000000000" pitchFamily="2" charset="0"/>
      <p:regular r:id="rId13"/>
      <p: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996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59" autoAdjust="0"/>
  </p:normalViewPr>
  <p:slideViewPr>
    <p:cSldViewPr snapToGrid="0">
      <p:cViewPr>
        <p:scale>
          <a:sx n="100" d="100"/>
          <a:sy n="100" d="100"/>
        </p:scale>
        <p:origin x="2508" y="1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E99EC-9688-4006-8934-3155B5BA99D3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D0A9D-D6B8-47C0-B1AC-BA3E83A63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6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3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6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5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3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5D2D-9F77-DDD5-BBED-12D0D19E4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D2430-BAE8-B364-3DAF-814C88D0F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18922-EEFC-F21A-09B4-D3A75A8B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65B16-159A-6CF6-EB02-0CD3752E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5301A-7400-7498-6061-9847887D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C5806-C64C-1A0E-D894-5C3EBA97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603AB-4874-2602-6232-DB351855E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962FB-BC13-82AF-62FD-6D6C21F9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E80D2-213E-34D2-E714-9AE9E50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54CB6-FEAE-BB14-EF23-CA67D384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4456F1-4E6E-21EE-0744-D3466E208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1E5BA8-CA93-1C3D-E09A-7E37E81E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8B852-E2B2-A8DB-03F4-29EBCD83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87398-450D-6F0B-9ED0-18CDE454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B7EC0-452A-BBFD-D296-9CFE3F42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1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AB018-D6A0-7C9C-978D-5BEB3AC7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07" y="90805"/>
            <a:ext cx="11052933" cy="38925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E08CD-1ABC-93B8-DD5A-F3CD018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Roboto Light" panose="02000000000000000000" pitchFamily="2" charset="0"/>
              <a:buChar char="‑"/>
              <a:defRPr sz="2400" b="0">
                <a:solidFill>
                  <a:srgbClr val="FF0000"/>
                </a:solidFill>
              </a:defRPr>
            </a:lvl1pPr>
            <a:lvl2pPr marL="685800" indent="-228600">
              <a:buFont typeface="Roboto Light" panose="02000000000000000000" pitchFamily="2" charset="0"/>
              <a:buChar char="‑"/>
              <a:defRPr sz="2000"/>
            </a:lvl2pPr>
            <a:lvl3pPr marL="1143000" indent="-228600">
              <a:lnSpc>
                <a:spcPct val="150000"/>
              </a:lnSpc>
              <a:buFont typeface="Roboto Light" panose="02000000000000000000" pitchFamily="2" charset="0"/>
              <a:buChar char="‑"/>
              <a:defRPr sz="1800"/>
            </a:lvl3pPr>
            <a:lvl4pPr marL="1600200" indent="-228600">
              <a:lnSpc>
                <a:spcPct val="100000"/>
              </a:lnSpc>
              <a:buFont typeface="Roboto Light" panose="02000000000000000000" pitchFamily="2" charset="0"/>
              <a:buChar char="‑"/>
              <a:defRPr/>
            </a:lvl4pPr>
            <a:lvl5pPr marL="2057400" indent="-228600">
              <a:lnSpc>
                <a:spcPct val="100000"/>
              </a:lnSpc>
              <a:buFont typeface="Roboto Light" panose="02000000000000000000" pitchFamily="2" charset="0"/>
              <a:buChar char="‑"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D49510-60C7-8069-BC81-D9B38D5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F72C5-A392-1C8D-FB9A-E0608661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6BDD9-3A90-4FCC-63BB-FCEFC8CC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8A30-9F4D-2108-0335-C7D00E6D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81352-571E-FDC2-F344-3B08202BA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5FC92-60F1-B95D-960E-AEEFDF75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C1083-2AC7-8CEC-F806-3EA05B7E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86240-5AA7-1EB8-C86C-ABF517E9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4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34414-7707-E051-7BFD-9841CA1C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5F53B-AC85-BB5D-9349-22DBE371B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DC79F9-A891-F3A1-2EEE-E6A6C242F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E0FF3-2918-6E12-AAC1-F1E519E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1B70C-B779-99B0-AB0F-BB5435D4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DA0E2B-465C-A0C3-283E-7A98FBDB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8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E3E1F-0C48-BBAB-D26D-F68F8AD2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2A719-3551-7C5D-804A-BD0566AA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B4AA9-9FB6-51B7-8D04-75F8025B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6DC26-E46B-4A19-7572-7A20D368E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64C199-099F-2DC1-2554-F74A1180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3271E-12A4-3D98-A417-B07F32D0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AB04DA-2F0A-DED7-8867-D1A7F8F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2784AF-1AA5-1241-3863-8E2AD028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3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1930-A12D-1BDF-D100-67EBD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AAD736-5D42-9C84-3AE8-8CB58EBE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2584B8-0838-1FF8-FB16-946ED119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77C00D-BBA0-7EBC-B1ED-0E3750A0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C018D3-120D-2B3F-6380-D697BEBD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C7A3E0-3CDF-898C-48F0-395FD91B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FDCB3-11D9-49D3-646F-8EAC290E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1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BEC5F-A769-3E7C-0639-B20D87B8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EAC80-6D4B-8599-AA5B-BF6DB4C5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E5811-051E-9439-1054-FE633DDE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0CCCC4-1408-B916-75AE-D6A951DF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03436-F340-925A-493A-7F3BAAFE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66D00-666F-6E66-EDF9-73ECEB1D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1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FD0A6-4515-7A5A-256E-5A8BDCAB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A8144-F7BE-05B6-42D7-6B0E21A94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E5F51A-81E3-8702-0140-E08F1926D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D74-6F54-761D-C609-9CFC9FD1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90E07-11CF-7C6E-FB16-5E252A33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5137E-1B39-3E87-4B98-1E0D1631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1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9CFF0-C8CC-F3B7-01F7-9F0CA8FF29B0}"/>
              </a:ext>
            </a:extLst>
          </p:cNvPr>
          <p:cNvSpPr/>
          <p:nvPr userDrawn="1"/>
        </p:nvSpPr>
        <p:spPr>
          <a:xfrm>
            <a:off x="0" y="510633"/>
            <a:ext cx="12192000" cy="6347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BC29F2-5774-96E1-7557-BB84C5BAE6CF}"/>
              </a:ext>
            </a:extLst>
          </p:cNvPr>
          <p:cNvSpPr/>
          <p:nvPr userDrawn="1"/>
        </p:nvSpPr>
        <p:spPr>
          <a:xfrm>
            <a:off x="0" y="0"/>
            <a:ext cx="12192000" cy="5106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1F6C4E-30D4-9355-DAF1-217AFA05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" y="365126"/>
            <a:ext cx="11052933" cy="979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B34FC-2AC5-27FC-FE6A-11E5E9470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867" y="1522034"/>
            <a:ext cx="11052933" cy="46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EF837-3E32-E9D0-B529-078D06C5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2EADB-EEDF-43E9-8ACE-0FBBADE1B39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7746E-A451-6349-1D33-F93472A32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710FC-8A7F-5865-1E04-84457F9E1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1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5.sv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>
                <a:latin typeface="+mj-lt"/>
              </a:rPr>
              <a:t>Protein binding sites of other let7 miRNA  gene families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674018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1. Are there other let7 miRNA gene family in human genome?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36FDB5-BC9C-B49D-EC61-EBEEEB57E85F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24ACA-B847-1E02-433A-53070ABFDFAC}"/>
              </a:ext>
            </a:extLst>
          </p:cNvPr>
          <p:cNvSpPr txBox="1"/>
          <p:nvPr/>
        </p:nvSpPr>
        <p:spPr>
          <a:xfrm>
            <a:off x="276937" y="1226540"/>
            <a:ext cx="1001443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1. Grep "mirlet" from annotation.gtf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2. Read as pandas dataframe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3. Filter feature "transcript"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43A10F-7187-B65A-FADE-3117D082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81164"/>
              </p:ext>
            </p:extLst>
          </p:nvPr>
        </p:nvGraphicFramePr>
        <p:xfrm>
          <a:off x="5114195" y="2855614"/>
          <a:ext cx="6975058" cy="380581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76549">
                  <a:extLst>
                    <a:ext uri="{9D8B030D-6E8A-4147-A177-3AD203B41FA5}">
                      <a16:colId xmlns:a16="http://schemas.microsoft.com/office/drawing/2014/main" val="1096396090"/>
                    </a:ext>
                  </a:extLst>
                </a:gridCol>
                <a:gridCol w="1805197">
                  <a:extLst>
                    <a:ext uri="{9D8B030D-6E8A-4147-A177-3AD203B41FA5}">
                      <a16:colId xmlns:a16="http://schemas.microsoft.com/office/drawing/2014/main" val="532453856"/>
                    </a:ext>
                  </a:extLst>
                </a:gridCol>
                <a:gridCol w="1203288">
                  <a:extLst>
                    <a:ext uri="{9D8B030D-6E8A-4147-A177-3AD203B41FA5}">
                      <a16:colId xmlns:a16="http://schemas.microsoft.com/office/drawing/2014/main" val="4272741271"/>
                    </a:ext>
                  </a:extLst>
                </a:gridCol>
                <a:gridCol w="1395012">
                  <a:extLst>
                    <a:ext uri="{9D8B030D-6E8A-4147-A177-3AD203B41FA5}">
                      <a16:colId xmlns:a16="http://schemas.microsoft.com/office/drawing/2014/main" val="446035314"/>
                    </a:ext>
                  </a:extLst>
                </a:gridCol>
                <a:gridCol w="1395012">
                  <a:extLst>
                    <a:ext uri="{9D8B030D-6E8A-4147-A177-3AD203B41FA5}">
                      <a16:colId xmlns:a16="http://schemas.microsoft.com/office/drawing/2014/main" val="3150823819"/>
                    </a:ext>
                  </a:extLst>
                </a:gridCol>
              </a:tblGrid>
              <a:tr h="317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chr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start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end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strand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attribute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149572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41448012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41448107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Mirlet7a-2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768586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chr9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1.06E+08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1.06E+08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Mirlet7g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102165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1.23E+08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1.23E+08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495452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chr13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48689488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48689590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Mirlet7d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2737623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chr13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48691305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48691393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Mirlet7f-1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0991298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48691655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48691748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Mirlet7a-1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6014438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85590804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85590898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Mirlet7c-2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555170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85591520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85591604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76683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77396545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77396638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Mirlet7c-1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8950357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18050614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18050706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4644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chrX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150695342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150695424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+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Mirlet7f-2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0443717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357092-A06C-7B17-EFD1-802842ACEC2F}"/>
              </a:ext>
            </a:extLst>
          </p:cNvPr>
          <p:cNvSpPr txBox="1">
            <a:spLocks/>
          </p:cNvSpPr>
          <p:nvPr/>
        </p:nvSpPr>
        <p:spPr>
          <a:xfrm>
            <a:off x="102747" y="5960323"/>
            <a:ext cx="6263861" cy="6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Roboto Light" panose="02000000000000000000" pitchFamily="2" charset="0"/>
              <a:buChar char="‑"/>
              <a:defRPr sz="2400" b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ight" panose="02000000000000000000" pitchFamily="2" charset="0"/>
              <a:buNone/>
            </a:pPr>
            <a:r>
              <a:rPr lang="en-US" altLang="ko-KR" sz="2800" b="1">
                <a:solidFill>
                  <a:schemeClr val="tx1"/>
                </a:solidFill>
                <a:latin typeface="+mj-lt"/>
              </a:rPr>
              <a:t>Yes. </a:t>
            </a:r>
            <a:r>
              <a:rPr lang="en-US" altLang="ko-KR" sz="2800" b="1">
                <a:latin typeface="+mj-lt"/>
              </a:rPr>
              <a:t>8 other let7 miRNA exists</a:t>
            </a:r>
          </a:p>
        </p:txBody>
      </p:sp>
    </p:spTree>
    <p:extLst>
      <p:ext uri="{BB962C8B-B14F-4D97-AF65-F5344CB8AC3E}">
        <p14:creationId xmlns:p14="http://schemas.microsoft.com/office/powerpoint/2010/main" val="218954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8DDDBC-9057-1033-98A7-32BEB6B54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92"/>
          <a:stretch/>
        </p:blipFill>
        <p:spPr>
          <a:xfrm>
            <a:off x="102747" y="2380044"/>
            <a:ext cx="12089254" cy="4270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>
                <a:latin typeface="+mj-lt"/>
              </a:rPr>
              <a:t>Protein binding sites of other let7 miRNA  gene families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2. Are there protein binding sites for other let7 miRNAs?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36FDB5-BC9C-B49D-EC61-EBEEEB57E85F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9E328-14B9-683C-6D1A-E98080DFBC5B}"/>
              </a:ext>
            </a:extLst>
          </p:cNvPr>
          <p:cNvSpPr txBox="1"/>
          <p:nvPr/>
        </p:nvSpPr>
        <p:spPr>
          <a:xfrm>
            <a:off x="7587647" y="2296406"/>
            <a:ext cx="486932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+mj-lt"/>
              </a:rPr>
              <a:t>Automate week3 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1524B-7608-64B5-9B47-3F00A851F1DC}"/>
              </a:ext>
            </a:extLst>
          </p:cNvPr>
          <p:cNvSpPr txBox="1"/>
          <p:nvPr/>
        </p:nvSpPr>
        <p:spPr>
          <a:xfrm>
            <a:off x="7618533" y="4961999"/>
            <a:ext cx="4225208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  <a:latin typeface="+mj-lt"/>
              </a:rPr>
              <a:t>Automate visualization?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066F42-EDCE-162E-2778-159367E13BB9}"/>
              </a:ext>
            </a:extLst>
          </p:cNvPr>
          <p:cNvSpPr txBox="1">
            <a:spLocks/>
          </p:cNvSpPr>
          <p:nvPr/>
        </p:nvSpPr>
        <p:spPr>
          <a:xfrm>
            <a:off x="318123" y="1204854"/>
            <a:ext cx="11304343" cy="6577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Roboto Light" panose="02000000000000000000" pitchFamily="2" charset="0"/>
              <a:buChar char="‑"/>
              <a:defRPr sz="2400" b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ight" panose="02000000000000000000" pitchFamily="2" charset="0"/>
              <a:buNone/>
            </a:pPr>
            <a:endParaRPr lang="en-US" altLang="ko-KR" sz="3200" b="1">
              <a:latin typeface="+mj-lt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F7D22F8-1F5E-8BA8-2737-B2C4F26919AA}"/>
              </a:ext>
            </a:extLst>
          </p:cNvPr>
          <p:cNvSpPr txBox="1">
            <a:spLocks/>
          </p:cNvSpPr>
          <p:nvPr/>
        </p:nvSpPr>
        <p:spPr>
          <a:xfrm>
            <a:off x="1152629" y="1350439"/>
            <a:ext cx="11304343" cy="6577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Roboto Light" panose="02000000000000000000" pitchFamily="2" charset="0"/>
              <a:buChar char="‑"/>
              <a:defRPr sz="2400" b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Roboto Light" panose="02000000000000000000" pitchFamily="2" charset="0"/>
              <a:buChar char="‑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oboto Light" panose="02000000000000000000" pitchFamily="2" charset="0"/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Total 11 genes -&gt; Automation!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7C4C5-9F4A-9BE9-52CD-76B7F8C6E4EF}"/>
              </a:ext>
            </a:extLst>
          </p:cNvPr>
          <p:cNvSpPr txBox="1"/>
          <p:nvPr/>
        </p:nvSpPr>
        <p:spPr>
          <a:xfrm>
            <a:off x="4375623" y="3872270"/>
            <a:ext cx="7079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+mj-lt"/>
              </a:rPr>
              <a:t>subprocess.call -&gt; integrate shell script to python</a:t>
            </a:r>
          </a:p>
          <a:p>
            <a:r>
              <a:rPr lang="en-US" altLang="ko-KR" sz="2400">
                <a:solidFill>
                  <a:schemeClr val="bg1"/>
                </a:solidFill>
                <a:latin typeface="+mj-lt"/>
              </a:rPr>
              <a:t>f-strings for good command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1254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 b="1">
                <a:latin typeface="+mj-lt"/>
              </a:rPr>
              <a:t>Protein binding sites of other let7 miRNA  gene families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9301-FDAA-9310-E748-99BE29AE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191" y="2026238"/>
            <a:ext cx="3975651" cy="332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40303-4010-F0C1-5FAF-D965C75E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" y="1317858"/>
            <a:ext cx="3623883" cy="58920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B611761A-47D6-2420-97FD-34E92FE4FC01}"/>
              </a:ext>
            </a:extLst>
          </p:cNvPr>
          <p:cNvGrpSpPr/>
          <p:nvPr/>
        </p:nvGrpSpPr>
        <p:grpSpPr>
          <a:xfrm>
            <a:off x="6591301" y="-46363"/>
            <a:ext cx="5613400" cy="6904363"/>
            <a:chOff x="895150" y="-2065895"/>
            <a:chExt cx="12192000" cy="16059539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C998D04D-B131-1BF8-890D-3663625EDE96}"/>
                </a:ext>
              </a:extLst>
            </p:cNvPr>
            <p:cNvSpPr txBox="1">
              <a:spLocks/>
            </p:cNvSpPr>
            <p:nvPr/>
          </p:nvSpPr>
          <p:spPr>
            <a:xfrm>
              <a:off x="11155680" y="0"/>
              <a:ext cx="933573" cy="568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2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2000"/>
                <a:t>서창완</a:t>
              </a: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1EDEBFC-19C6-2FDE-571A-E20EA9D1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5150" y="2094717"/>
              <a:ext cx="12192000" cy="1494284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6D32BB99-A1ED-9B26-6464-2DD7166D5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5150" y="3589001"/>
              <a:ext cx="12192000" cy="1494284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7B69DA90-8556-67C5-22F4-56E5BB37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5150" y="5083285"/>
              <a:ext cx="12192000" cy="1494284"/>
            </a:xfrm>
            <a:prstGeom prst="rect">
              <a:avLst/>
            </a:prstGeom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FDE1B0A-B120-C2CD-BBAD-19A5DF30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5150" y="6577569"/>
              <a:ext cx="12192000" cy="1494284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9A1646AA-43FF-2DDD-C11F-50AB5E88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5150" y="8071853"/>
              <a:ext cx="12192000" cy="1494284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A5CCF4A-33D0-F759-3735-D56B0FBFB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5150" y="9566137"/>
              <a:ext cx="12192000" cy="1494284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D07B5340-725C-F6A8-8D8A-93B81BE6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5150" y="11005076"/>
              <a:ext cx="12192000" cy="1494284"/>
            </a:xfrm>
            <a:prstGeom prst="rect">
              <a:avLst/>
            </a:prstGeom>
          </p:spPr>
        </p:pic>
        <p:pic>
          <p:nvPicPr>
            <p:cNvPr id="1025" name="그래픽 1024">
              <a:extLst>
                <a:ext uri="{FF2B5EF4-FFF2-40B4-BE49-F238E27FC236}">
                  <a16:creationId xmlns:a16="http://schemas.microsoft.com/office/drawing/2014/main" id="{B1D1822D-2BEF-912E-3082-5FF60AE5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95150" y="12499360"/>
              <a:ext cx="12192000" cy="1494284"/>
            </a:xfrm>
            <a:prstGeom prst="rect">
              <a:avLst/>
            </a:prstGeom>
          </p:spPr>
        </p:pic>
        <p:pic>
          <p:nvPicPr>
            <p:cNvPr id="1028" name="그래픽 1027">
              <a:extLst>
                <a:ext uri="{FF2B5EF4-FFF2-40B4-BE49-F238E27FC236}">
                  <a16:creationId xmlns:a16="http://schemas.microsoft.com/office/drawing/2014/main" id="{4A1EC545-22E7-C4F7-7006-F3484631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95150" y="-2065895"/>
              <a:ext cx="12192000" cy="1494284"/>
            </a:xfrm>
            <a:prstGeom prst="rect">
              <a:avLst/>
            </a:prstGeom>
          </p:spPr>
        </p:pic>
        <p:pic>
          <p:nvPicPr>
            <p:cNvPr id="1030" name="그래픽 1029">
              <a:extLst>
                <a:ext uri="{FF2B5EF4-FFF2-40B4-BE49-F238E27FC236}">
                  <a16:creationId xmlns:a16="http://schemas.microsoft.com/office/drawing/2014/main" id="{34C6C3A6-9D47-45A1-19AB-4C6A9855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95150" y="-571611"/>
              <a:ext cx="12192000" cy="1494284"/>
            </a:xfrm>
            <a:prstGeom prst="rect">
              <a:avLst/>
            </a:prstGeom>
          </p:spPr>
        </p:pic>
        <p:pic>
          <p:nvPicPr>
            <p:cNvPr id="1032" name="그래픽 1031">
              <a:extLst>
                <a:ext uri="{FF2B5EF4-FFF2-40B4-BE49-F238E27FC236}">
                  <a16:creationId xmlns:a16="http://schemas.microsoft.com/office/drawing/2014/main" id="{F94720F4-032B-7679-A640-3548133A5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95150" y="922673"/>
              <a:ext cx="12192000" cy="1494284"/>
            </a:xfrm>
            <a:prstGeom prst="rect">
              <a:avLst/>
            </a:prstGeom>
          </p:spPr>
        </p:pic>
      </p:grpSp>
      <p:sp>
        <p:nvSpPr>
          <p:cNvPr id="1034" name="제목 1">
            <a:extLst>
              <a:ext uri="{FF2B5EF4-FFF2-40B4-BE49-F238E27FC236}">
                <a16:creationId xmlns:a16="http://schemas.microsoft.com/office/drawing/2014/main" id="{D22804E5-C230-300E-14B8-9185E4653A14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>
                <a:solidFill>
                  <a:schemeClr val="tx1"/>
                </a:solidFill>
              </a:rPr>
              <a:t>서창완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155FA-3C11-C97C-FFB3-F73F0545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2. Are there protein binding sites for other let7 miRNAs?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D1D96C5-7286-9D5C-674E-ABAC266FD5F2}"/>
              </a:ext>
            </a:extLst>
          </p:cNvPr>
          <p:cNvSpPr/>
          <p:nvPr/>
        </p:nvSpPr>
        <p:spPr>
          <a:xfrm>
            <a:off x="6591301" y="3726701"/>
            <a:ext cx="5416550" cy="75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EF236B4-07C5-6647-A3C7-D32A6F2CD26D}"/>
              </a:ext>
            </a:extLst>
          </p:cNvPr>
          <p:cNvSpPr/>
          <p:nvPr/>
        </p:nvSpPr>
        <p:spPr>
          <a:xfrm>
            <a:off x="6591301" y="5044659"/>
            <a:ext cx="5416550" cy="75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032137E-D2F7-7685-5479-1CB5CB434EF5}"/>
              </a:ext>
            </a:extLst>
          </p:cNvPr>
          <p:cNvSpPr/>
          <p:nvPr/>
        </p:nvSpPr>
        <p:spPr>
          <a:xfrm>
            <a:off x="6591301" y="6331591"/>
            <a:ext cx="5416550" cy="55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4E2B19D2-4809-6362-F352-5432616B4A4D}"/>
              </a:ext>
            </a:extLst>
          </p:cNvPr>
          <p:cNvSpPr/>
          <p:nvPr/>
        </p:nvSpPr>
        <p:spPr>
          <a:xfrm>
            <a:off x="6591301" y="37266"/>
            <a:ext cx="5416550" cy="75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7B1E4B7-2DF6-BCA2-54D0-6042F687668E}"/>
              </a:ext>
            </a:extLst>
          </p:cNvPr>
          <p:cNvSpPr txBox="1"/>
          <p:nvPr/>
        </p:nvSpPr>
        <p:spPr>
          <a:xfrm>
            <a:off x="184149" y="5403593"/>
            <a:ext cx="5993253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Yes. </a:t>
            </a: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Mirlet7a-1, Mirlet7e, Mirlet7f-2, Mirlet7i had binding sites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94C167E6-9A9B-C450-8CF5-A0A200EB6718}"/>
              </a:ext>
            </a:extLst>
          </p:cNvPr>
          <p:cNvSpPr txBox="1"/>
          <p:nvPr/>
        </p:nvSpPr>
        <p:spPr>
          <a:xfrm>
            <a:off x="3910092" y="1364419"/>
            <a:ext cx="2441968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j-lt"/>
              </a:rPr>
              <a:t>Visualization with</a:t>
            </a:r>
            <a:br>
              <a:rPr lang="en-US" altLang="ko-KR" sz="2000">
                <a:latin typeface="+mj-lt"/>
              </a:rPr>
            </a:br>
            <a:r>
              <a:rPr lang="en-US" altLang="ko-KR" sz="2000">
                <a:latin typeface="+mj-lt"/>
              </a:rPr>
              <a:t>pyGenomeTracks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55B6443-58DB-3268-38AF-E68B0EA59E1C}"/>
              </a:ext>
            </a:extLst>
          </p:cNvPr>
          <p:cNvSpPr txBox="1"/>
          <p:nvPr/>
        </p:nvSpPr>
        <p:spPr>
          <a:xfrm>
            <a:off x="3790472" y="2382199"/>
            <a:ext cx="26812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https://github.com/deeptools/pyGenomeTracks</a:t>
            </a:r>
          </a:p>
        </p:txBody>
      </p:sp>
    </p:spTree>
    <p:extLst>
      <p:ext uri="{BB962C8B-B14F-4D97-AF65-F5344CB8AC3E}">
        <p14:creationId xmlns:p14="http://schemas.microsoft.com/office/powerpoint/2010/main" val="12632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6BD7303-CD72-B83E-1EDF-892934B5A717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F667A62-7AAC-9D85-9ED0-5A73A467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 b="1">
                <a:latin typeface="+mj-lt"/>
              </a:rPr>
              <a:t>Protein binding sites of other let7 miRNA  gene families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00C4C91-C76E-6B34-DD19-A544A7567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3. How about other 4 let7 miRNAs with no binding sites?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076A95-A30A-F916-88DE-F8F74DDD52D9}"/>
              </a:ext>
            </a:extLst>
          </p:cNvPr>
          <p:cNvSpPr txBox="1">
            <a:spLocks/>
          </p:cNvSpPr>
          <p:nvPr/>
        </p:nvSpPr>
        <p:spPr>
          <a:xfrm>
            <a:off x="11315420" y="841812"/>
            <a:ext cx="429833" cy="244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74BEF5-8FC7-DD90-38EA-FECED4467E74}"/>
              </a:ext>
            </a:extLst>
          </p:cNvPr>
          <p:cNvGrpSpPr/>
          <p:nvPr/>
        </p:nvGrpSpPr>
        <p:grpSpPr>
          <a:xfrm>
            <a:off x="262027" y="1349453"/>
            <a:ext cx="10240874" cy="4194097"/>
            <a:chOff x="262026" y="1349453"/>
            <a:chExt cx="11827227" cy="5358462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42356FF-9717-B9CE-1E08-054ED299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2026" y="4035133"/>
              <a:ext cx="11827227" cy="1353570"/>
            </a:xfrm>
            <a:prstGeom prst="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FB569CB-12C7-077A-BE7E-FC738BBC0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026" y="5354345"/>
              <a:ext cx="11827227" cy="1353570"/>
            </a:xfrm>
            <a:prstGeom prst="rect">
              <a:avLst/>
            </a:prstGeom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8B783947-EDE0-6EEC-F007-3C30F980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2026" y="1349453"/>
              <a:ext cx="11827227" cy="1353570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3D13C85B-BC11-1FBC-5271-B896B01E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2026" y="2681563"/>
              <a:ext cx="11827227" cy="1353570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B83395D4-1528-35D4-CD15-5133205A2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410" y="2832083"/>
            <a:ext cx="3834475" cy="7048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7727F0-610D-407F-A0B6-B105AEE4A650}"/>
              </a:ext>
            </a:extLst>
          </p:cNvPr>
          <p:cNvSpPr txBox="1"/>
          <p:nvPr/>
        </p:nvSpPr>
        <p:spPr>
          <a:xfrm>
            <a:off x="375795" y="5543549"/>
            <a:ext cx="952385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1. Mirlet7b</a:t>
            </a:r>
            <a:r>
              <a:rPr lang="ko-KR" altLang="en-US" sz="28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did</a:t>
            </a:r>
            <a:r>
              <a:rPr lang="ko-KR" altLang="en-US" sz="28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not</a:t>
            </a:r>
            <a:r>
              <a:rPr lang="ko-KR" altLang="en-US" sz="28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had any corresponding RNA reads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A7090D-2801-C2B4-C25F-82E46FFF8064}"/>
              </a:ext>
            </a:extLst>
          </p:cNvPr>
          <p:cNvSpPr txBox="1"/>
          <p:nvPr/>
        </p:nvSpPr>
        <p:spPr>
          <a:xfrm>
            <a:off x="375796" y="6057547"/>
            <a:ext cx="9473054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2. Others did not had binding site from the experiment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9FE774-08D2-1D47-E80D-16F700205D24}"/>
              </a:ext>
            </a:extLst>
          </p:cNvPr>
          <p:cNvSpPr/>
          <p:nvPr/>
        </p:nvSpPr>
        <p:spPr>
          <a:xfrm>
            <a:off x="5990540" y="2735805"/>
            <a:ext cx="270560" cy="801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8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6BD7303-CD72-B83E-1EDF-892934B5A717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F667A62-7AAC-9D85-9ED0-5A73A467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 b="1">
                <a:latin typeface="+mj-lt"/>
              </a:rPr>
              <a:t>Protein binding sites of other let7 miRNA  gene families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00C4C91-C76E-6B34-DD19-A544A7567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Extra. </a:t>
            </a:r>
            <a:r>
              <a:rPr lang="ko-KR" altLang="en-US" sz="3200" b="1">
                <a:latin typeface="+mj-lt"/>
              </a:rPr>
              <a:t>삽질들</a:t>
            </a:r>
            <a:endParaRPr lang="en-US" altLang="ko-KR" sz="3200" b="1">
              <a:latin typeface="+mj-lt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076A95-A30A-F916-88DE-F8F74DDD52D9}"/>
              </a:ext>
            </a:extLst>
          </p:cNvPr>
          <p:cNvSpPr txBox="1">
            <a:spLocks/>
          </p:cNvSpPr>
          <p:nvPr/>
        </p:nvSpPr>
        <p:spPr>
          <a:xfrm>
            <a:off x="11315420" y="841812"/>
            <a:ext cx="429833" cy="244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E8F1E-5398-D79C-3AC1-D9260921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540"/>
            <a:ext cx="2051050" cy="56692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C22A7C-2CDE-BC9E-179F-593F322129B4}"/>
              </a:ext>
            </a:extLst>
          </p:cNvPr>
          <p:cNvSpPr/>
          <p:nvPr/>
        </p:nvSpPr>
        <p:spPr>
          <a:xfrm>
            <a:off x="102746" y="3028427"/>
            <a:ext cx="1084703" cy="3867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D3376-E08D-44D9-C2C5-394F3BBA23D6}"/>
              </a:ext>
            </a:extLst>
          </p:cNvPr>
          <p:cNvSpPr txBox="1"/>
          <p:nvPr/>
        </p:nvSpPr>
        <p:spPr>
          <a:xfrm>
            <a:off x="2057282" y="2923279"/>
            <a:ext cx="9785468" cy="6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+mj-lt"/>
              </a:rPr>
              <a:t>그러나 </a:t>
            </a:r>
            <a:r>
              <a:rPr lang="en-US" altLang="ko-KR" sz="2800" b="1">
                <a:latin typeface="+mj-lt"/>
              </a:rPr>
              <a:t>PygenomeTracks</a:t>
            </a:r>
            <a:r>
              <a:rPr lang="ko-KR" altLang="en-US" sz="2800" b="1">
                <a:latin typeface="+mj-lt"/>
              </a:rPr>
              <a:t>는 </a:t>
            </a:r>
            <a:r>
              <a:rPr lang="en-US" altLang="ko-KR" sz="2800" b="1">
                <a:latin typeface="+mj-lt"/>
              </a:rPr>
              <a:t>mpileup format</a:t>
            </a:r>
            <a:r>
              <a:rPr lang="ko-KR" altLang="en-US" sz="2800" b="1">
                <a:latin typeface="+mj-lt"/>
              </a:rPr>
              <a:t>을 지원하지 않음</a:t>
            </a:r>
            <a:endParaRPr lang="en-US" altLang="ko-KR" sz="2800" b="1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39FF2-5655-B1BD-D1E6-B7C7CCEF74DF}"/>
              </a:ext>
            </a:extLst>
          </p:cNvPr>
          <p:cNvSpPr txBox="1"/>
          <p:nvPr/>
        </p:nvSpPr>
        <p:spPr>
          <a:xfrm>
            <a:off x="7113268" y="4127500"/>
            <a:ext cx="263398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PileupTrack.py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9765B-84F6-C643-B1D3-7D08F0D751C8}"/>
              </a:ext>
            </a:extLst>
          </p:cNvPr>
          <p:cNvSpPr txBox="1"/>
          <p:nvPr/>
        </p:nvSpPr>
        <p:spPr>
          <a:xfrm>
            <a:off x="7113268" y="4706298"/>
            <a:ext cx="5167632" cy="6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+mj-lt"/>
              </a:rPr>
              <a:t>직접 </a:t>
            </a:r>
            <a:r>
              <a:rPr lang="en-US" altLang="ko-KR" sz="2800" b="1">
                <a:latin typeface="+mj-lt"/>
              </a:rPr>
              <a:t>pileup format </a:t>
            </a:r>
            <a:r>
              <a:rPr lang="ko-KR" altLang="en-US" sz="2800" b="1">
                <a:latin typeface="+mj-lt"/>
              </a:rPr>
              <a:t>추가에 도전</a:t>
            </a:r>
            <a:endParaRPr lang="en-US" altLang="ko-KR" sz="2800" b="1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0C94A-FA39-33DD-E25C-54117C90F986}"/>
              </a:ext>
            </a:extLst>
          </p:cNvPr>
          <p:cNvSpPr txBox="1"/>
          <p:nvPr/>
        </p:nvSpPr>
        <p:spPr>
          <a:xfrm>
            <a:off x="10026651" y="5576247"/>
            <a:ext cx="197358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>
                <a:solidFill>
                  <a:srgbClr val="FF0000"/>
                </a:solidFill>
                <a:latin typeface="+mj-lt"/>
              </a:rPr>
              <a:t>Failed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6890A0-1275-E3D2-3C34-DA56EFAC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643" y="3725642"/>
            <a:ext cx="3927280" cy="26258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68CA4E-60C0-8A04-CE24-0BCD6922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272" y="-26951"/>
            <a:ext cx="2345155" cy="30553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E38939-DD47-A26C-2337-024D0C385482}"/>
              </a:ext>
            </a:extLst>
          </p:cNvPr>
          <p:cNvSpPr txBox="1"/>
          <p:nvPr/>
        </p:nvSpPr>
        <p:spPr>
          <a:xfrm>
            <a:off x="3688647" y="1338665"/>
            <a:ext cx="5167632" cy="6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+mj-lt"/>
              </a:rPr>
              <a:t>윗부분도 자동화해보고 싶었음</a:t>
            </a:r>
            <a:r>
              <a:rPr lang="en-US" altLang="ko-KR" sz="2800" b="1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650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6BD7303-CD72-B83E-1EDF-892934B5A717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F667A62-7AAC-9D85-9ED0-5A73A467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 b="1">
                <a:latin typeface="+mj-lt"/>
              </a:rPr>
              <a:t>Protein binding sites of other let7 miRNA  gene families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076A95-A30A-F916-88DE-F8F74DDD52D9}"/>
              </a:ext>
            </a:extLst>
          </p:cNvPr>
          <p:cNvSpPr txBox="1">
            <a:spLocks/>
          </p:cNvSpPr>
          <p:nvPr/>
        </p:nvSpPr>
        <p:spPr>
          <a:xfrm>
            <a:off x="11315420" y="841812"/>
            <a:ext cx="429833" cy="244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E845586-D43A-7FBC-313C-AFB9A6F46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674018" cy="6219336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1. Are there other let7 miRNA gene family in human genome?</a:t>
            </a:r>
          </a:p>
          <a:p>
            <a:pPr marL="0" indent="0"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Yes.  </a:t>
            </a:r>
            <a:r>
              <a:rPr lang="en-US" altLang="ko-KR" sz="3200" b="1">
                <a:latin typeface="+mj-lt"/>
              </a:rPr>
              <a:t>8 other "mirlet7" genes found </a:t>
            </a:r>
            <a:r>
              <a:rPr lang="en-US" altLang="ko-KR" sz="3200" b="1">
                <a:solidFill>
                  <a:schemeClr val="tx1"/>
                </a:solidFill>
                <a:latin typeface="+mj-lt"/>
              </a:rPr>
              <a:t>by </a:t>
            </a:r>
            <a:r>
              <a:rPr lang="en-US" altLang="ko-KR" sz="3200" b="1">
                <a:solidFill>
                  <a:srgbClr val="0070C0"/>
                </a:solidFill>
                <a:latin typeface="+mj-lt"/>
              </a:rPr>
              <a:t>pandas filtering</a:t>
            </a:r>
          </a:p>
          <a:p>
            <a:pPr marL="0" indent="0"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2. Are there protein binding sites for other let7 miRNAs? </a:t>
            </a:r>
          </a:p>
          <a:p>
            <a:pPr marL="0" indent="0"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Yes. </a:t>
            </a:r>
            <a:r>
              <a:rPr lang="en-US" altLang="ko-KR" sz="3200" b="1">
                <a:latin typeface="+mj-lt"/>
              </a:rPr>
              <a:t>Binding sites are found from 4 other "mirlet7" genes by </a:t>
            </a:r>
            <a:r>
              <a:rPr lang="en-US" altLang="ko-KR" sz="3200" b="1">
                <a:solidFill>
                  <a:srgbClr val="0070C0"/>
                </a:solidFill>
                <a:latin typeface="+mj-lt"/>
              </a:rPr>
              <a:t>automaing week3 works and visualization</a:t>
            </a:r>
          </a:p>
          <a:p>
            <a:pPr marL="0" indent="0">
              <a:buNone/>
            </a:pPr>
            <a:r>
              <a:rPr lang="en-US" altLang="ko-KR" sz="3200" b="1">
                <a:solidFill>
                  <a:schemeClr val="tx1"/>
                </a:solidFill>
                <a:latin typeface="+mj-lt"/>
              </a:rPr>
              <a:t>3. How about other 4 let7 miRNAs with no binding sites?</a:t>
            </a:r>
          </a:p>
          <a:p>
            <a:pPr marL="0" indent="0">
              <a:buNone/>
            </a:pPr>
            <a:r>
              <a:rPr lang="en-US" altLang="ko-KR" sz="3200" b="1">
                <a:solidFill>
                  <a:srgbClr val="FF0000"/>
                </a:solidFill>
                <a:latin typeface="+mj-lt"/>
              </a:rPr>
              <a:t>Mirlet7b</a:t>
            </a:r>
            <a:r>
              <a:rPr lang="ko-KR" altLang="en-US" sz="32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3200" b="1">
                <a:solidFill>
                  <a:srgbClr val="FF0000"/>
                </a:solidFill>
                <a:latin typeface="+mj-lt"/>
              </a:rPr>
              <a:t>did</a:t>
            </a:r>
            <a:r>
              <a:rPr lang="ko-KR" altLang="en-US" sz="32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3200" b="1">
                <a:solidFill>
                  <a:srgbClr val="FF0000"/>
                </a:solidFill>
                <a:latin typeface="+mj-lt"/>
              </a:rPr>
              <a:t>not</a:t>
            </a:r>
            <a:r>
              <a:rPr lang="ko-KR" altLang="en-US" sz="3200" b="1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3200" b="1">
                <a:solidFill>
                  <a:srgbClr val="FF0000"/>
                </a:solidFill>
                <a:latin typeface="+mj-lt"/>
              </a:rPr>
              <a:t>had any corresponding RNA reads, </a:t>
            </a:r>
            <a:r>
              <a:rPr lang="en-US" altLang="ko-KR" sz="3200" b="1">
                <a:solidFill>
                  <a:schemeClr val="tx1"/>
                </a:solidFill>
                <a:latin typeface="+mj-lt"/>
              </a:rPr>
              <a:t>while </a:t>
            </a:r>
            <a:r>
              <a:rPr lang="en-US" altLang="ko-KR" sz="3200" b="1">
                <a:solidFill>
                  <a:srgbClr val="FF0000"/>
                </a:solidFill>
                <a:latin typeface="+mj-lt"/>
              </a:rPr>
              <a:t>others did not had binding site from the experiment </a:t>
            </a:r>
            <a:r>
              <a:rPr lang="en-US" altLang="ko-KR" sz="3200" b="1">
                <a:solidFill>
                  <a:schemeClr val="tx1"/>
                </a:solidFill>
                <a:latin typeface="+mj-lt"/>
              </a:rPr>
              <a:t>found by </a:t>
            </a:r>
            <a:r>
              <a:rPr lang="en-US" altLang="ko-KR" sz="3200" b="1">
                <a:solidFill>
                  <a:schemeClr val="accent1"/>
                </a:solidFill>
                <a:latin typeface="+mj-lt"/>
              </a:rPr>
              <a:t>inspecting raw data</a:t>
            </a:r>
          </a:p>
          <a:p>
            <a:pPr marL="0" indent="0">
              <a:buNone/>
            </a:pPr>
            <a:endParaRPr lang="en-US" altLang="ko-KR" sz="3200" b="1">
              <a:solidFill>
                <a:srgbClr val="FF0000"/>
              </a:solidFill>
              <a:latin typeface="+mj-lt"/>
            </a:endParaRPr>
          </a:p>
          <a:p>
            <a:pPr marL="0" indent="0">
              <a:buNone/>
            </a:pPr>
            <a:endParaRPr lang="en-US" altLang="ko-KR" sz="3200" b="1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altLang="ko-KR" sz="3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94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Roboto"/>
        <a:ea typeface="KoPubWorld돋움체 Bold"/>
        <a:cs typeface=""/>
      </a:majorFont>
      <a:minorFont>
        <a:latin typeface="Roboto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29395</TotalTime>
  <Words>407</Words>
  <Application>Microsoft Office PowerPoint</Application>
  <PresentationFormat>와이드스크린</PresentationFormat>
  <Paragraphs>113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Roboto</vt:lpstr>
      <vt:lpstr>맑은 고딕</vt:lpstr>
      <vt:lpstr>Arial</vt:lpstr>
      <vt:lpstr>Roboto Light</vt:lpstr>
      <vt:lpstr>Office 테마</vt:lpstr>
      <vt:lpstr>Protein binding sites of other let7 miRNA  gene families</vt:lpstr>
      <vt:lpstr>Protein binding sites of other let7 miRNA  gene families</vt:lpstr>
      <vt:lpstr>Protein binding sites of other let7 miRNA  gene families</vt:lpstr>
      <vt:lpstr>Protein binding sites of other let7 miRNA  gene families</vt:lpstr>
      <vt:lpstr>Protein binding sites of other let7 miRNA  gene families</vt:lpstr>
      <vt:lpstr>Protein binding sites of other let7 miRNA  gene families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창완 서</dc:creator>
  <cp:lastModifiedBy>서창완</cp:lastModifiedBy>
  <cp:revision>1506</cp:revision>
  <dcterms:created xsi:type="dcterms:W3CDTF">2022-06-14T10:56:38Z</dcterms:created>
  <dcterms:modified xsi:type="dcterms:W3CDTF">2023-06-07T16:44:25Z</dcterms:modified>
</cp:coreProperties>
</file>